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2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3" r:id="rId17"/>
    <p:sldId id="274" r:id="rId18"/>
    <p:sldId id="270" r:id="rId19"/>
    <p:sldId id="275" r:id="rId20"/>
    <p:sldId id="276" r:id="rId21"/>
    <p:sldId id="277" r:id="rId22"/>
    <p:sldId id="278" r:id="rId23"/>
    <p:sldId id="279" r:id="rId24"/>
    <p:sldId id="280" r:id="rId25"/>
    <p:sldId id="291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vdatta supnekar" initials="ds" lastIdx="1" clrIdx="0">
    <p:extLst>
      <p:ext uri="{19B8F6BF-5375-455C-9EA6-DF929625EA0E}">
        <p15:presenceInfo xmlns:p15="http://schemas.microsoft.com/office/powerpoint/2012/main" userId="68e90a606a78f3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90182" autoAdjust="0"/>
  </p:normalViewPr>
  <p:slideViewPr>
    <p:cSldViewPr snapToGrid="0">
      <p:cViewPr varScale="1">
        <p:scale>
          <a:sx n="79" d="100"/>
          <a:sy n="79" d="100"/>
        </p:scale>
        <p:origin x="81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9AEC-5684-4EE6-B531-930544D09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B0EE92-2C9D-4A0E-AC78-51B021CED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104A-2C1B-4381-B978-F6245B67D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ABF11-B6E2-4D2F-AE23-A0B269F5D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08F7E-7E08-43C1-B89D-9C1FAAA93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4592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E518-D307-444E-9883-37446CE99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781FD7-5DE8-4A2C-9C6C-730782214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616B5-067E-437B-B792-B8A3DB34B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693B7-544B-465D-B63A-C8A945DA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32351-3D0C-4CA0-9E27-EEFBA8EB0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148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579933-E8C8-4AAE-9F9A-EB39A5AEA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D9BEEB-8C85-424B-BC11-FD83632BC2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C6CE8-7091-4723-AECE-6316CBF88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2041C-BC3F-4CFF-A449-239C60C1C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345EA-4FE5-4929-8C3F-137963502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086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EFCFC-E00E-472B-BB8B-05E734C1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68BC8-B66F-4E4B-AFB4-9DE39D171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D965D-C48F-43C0-B20F-35621E45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98A04-6E86-4663-A022-91BE6CB8A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0423D-C000-4167-9B85-63552D0E4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0999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71ACE-8204-4B18-B3F5-0E1422328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F7629-DF24-46C3-9CA1-9420CC4F4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4BABF-7AC5-4FE1-9D3B-BEE907BE9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B9C6A-52D5-494A-B207-843EE0ABC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5AFDA-FC2A-4389-BD8E-66A2BB9C0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39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BD2F-EEEC-4B00-BB67-081CD94B3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9F1EF-47D5-4088-B5D8-B0A49DA7F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F71AF-5EA1-4297-9199-386D368416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6955A-EDF0-4A7B-8459-8DC8DE0D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EF1704-00F0-4FA2-889E-5892A428D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C8BB7-5273-4937-8D8A-3FB7ECE0B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8076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753C-A225-46D2-826C-9CCFB491E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17E2C-2598-4E26-BEF9-CA6BA6E67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FAB8F-DDC4-40CE-95FE-1FF247DB1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BFB6A-F87A-4849-91ED-5DA15868E5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9CDADB-E605-4AB3-B9AA-B28146356E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BC4B23-F910-4817-B22A-5D4A43C93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2F3A10-4713-4582-BC48-3DFD6035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ED83B3-85F5-4A18-8BE6-1C0294378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373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80490-BE92-42B4-B110-CD5ED9E2B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8CAB7B-65C4-4F47-B678-C7BA50ACE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167ED-574C-4D33-8E96-6BB6920D4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A99BC2-880A-4BD5-B6AE-8D6DEC1AE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7280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803890-2361-4E51-9E7D-942266E18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E1B717-14C3-40E9-B744-303B9972D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7076E-C339-4192-AD8B-DD8B4821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234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6467D-C1AD-4D82-BE83-AA43BD9DB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14967-E6C7-46F3-B95D-268F7C470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067D60-0A82-4401-A44E-F1642C2443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30829-7655-4A77-ADD4-EDF948A98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DB45E8-DC86-420F-B196-F266FF7D0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22087-A10F-43E1-B543-4C41825FA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74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47811-BC05-4145-A9FA-2AA66D818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6EE5C4-0E86-4E17-A8EF-FC5673EC8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472F44-DD93-4101-AC7B-30EBE8E41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A918EA-396E-44F7-816A-FA74405EF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FB700-41EB-4A1E-B502-26B7B18C2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01CA7-22EA-4B24-8B4E-880A8E192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23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4B4849-7EF3-426D-A5BA-AD8F92391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2A89D-77F5-4744-9E61-1430C431F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A372D-DC78-4782-A4D3-FFC6FDA9D7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DF18F-9B2C-4A0B-9FE1-9F6C8EFA5B40}" type="datetimeFigureOut">
              <a:rPr lang="en-IN" smtClean="0"/>
              <a:t>28-06-2019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A08D7-C0D6-40F5-ABD9-CFDFCD9D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37CC8-65B8-448E-9935-C7B47C564E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411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556758" y="313642"/>
            <a:ext cx="2171928" cy="211024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41371" y="653143"/>
            <a:ext cx="552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CAPSTONE PROJECT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58971" y="3318570"/>
            <a:ext cx="66330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Submitted By:</a:t>
            </a:r>
          </a:p>
          <a:p>
            <a:r>
              <a:rPr lang="en-US" sz="2800" b="1" dirty="0"/>
              <a:t> </a:t>
            </a:r>
          </a:p>
          <a:p>
            <a:r>
              <a:rPr lang="en-US" sz="2800" b="1" dirty="0" err="1"/>
              <a:t>Devdatta</a:t>
            </a:r>
            <a:r>
              <a:rPr lang="en-US" sz="2800" b="1" dirty="0"/>
              <a:t> </a:t>
            </a:r>
            <a:r>
              <a:rPr lang="en-US" sz="2800" b="1" dirty="0" err="1"/>
              <a:t>Supnekar</a:t>
            </a:r>
            <a:endParaRPr lang="en-US" sz="2800" b="1" dirty="0"/>
          </a:p>
          <a:p>
            <a:r>
              <a:rPr lang="en-US" sz="2800" b="1" dirty="0" err="1"/>
              <a:t>Prachi</a:t>
            </a:r>
            <a:r>
              <a:rPr lang="en-US" sz="2800" b="1" dirty="0"/>
              <a:t> Gupta</a:t>
            </a:r>
          </a:p>
          <a:p>
            <a:r>
              <a:rPr lang="en-US" sz="2800" b="1" dirty="0" err="1"/>
              <a:t>Vaishnav</a:t>
            </a:r>
            <a:r>
              <a:rPr lang="en-US" sz="2800" b="1" dirty="0"/>
              <a:t> </a:t>
            </a:r>
            <a:r>
              <a:rPr lang="en-US" sz="2800" b="1" dirty="0" err="1"/>
              <a:t>Goregaonkar</a:t>
            </a:r>
            <a:endParaRPr lang="en-US" sz="2800" b="1" dirty="0"/>
          </a:p>
          <a:p>
            <a:r>
              <a:rPr lang="en-US" sz="2800" b="1" dirty="0"/>
              <a:t> </a:t>
            </a:r>
          </a:p>
          <a:p>
            <a:r>
              <a:rPr lang="en-US" sz="2800" b="1" dirty="0"/>
              <a:t>Course and Batch: PGDA-05 June 2019</a:t>
            </a:r>
          </a:p>
          <a:p>
            <a:r>
              <a:rPr lang="en-US" sz="2800" b="1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664965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C062B-9293-4672-AF54-BAB3E0EE3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84984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6E423-890F-450F-81DE-5B4ECDE8F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7745"/>
            <a:ext cx="10515600" cy="5310910"/>
          </a:xfrm>
        </p:spPr>
        <p:txBody>
          <a:bodyPr/>
          <a:lstStyle/>
          <a:p>
            <a:r>
              <a:rPr lang="en-IN" dirty="0"/>
              <a:t>Plot showing the Grade Count.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5634A3-C8B7-4E25-9F0D-1B0EF501A39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055" y="1801092"/>
            <a:ext cx="10224654" cy="50569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4080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94B0-3D35-4693-BEC8-C3AE79C40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9493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95727-9677-4B62-9C85-51EB2ABA4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4618"/>
            <a:ext cx="10515600" cy="4902345"/>
          </a:xfrm>
        </p:spPr>
        <p:txBody>
          <a:bodyPr/>
          <a:lstStyle/>
          <a:p>
            <a:r>
              <a:rPr lang="en-US" dirty="0"/>
              <a:t>Plot showing the purpose for which the loan was taken by every individual.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8492ED-1194-499F-BAC9-1D8FEEA2344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78181"/>
            <a:ext cx="9728200" cy="46458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2806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3C4D-EDF3-4B86-9875-69C50C64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7892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F4A39-84DA-4B88-84FF-73C9C6445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3018"/>
            <a:ext cx="10515600" cy="5003945"/>
          </a:xfrm>
        </p:spPr>
        <p:txBody>
          <a:bodyPr/>
          <a:lstStyle/>
          <a:p>
            <a:r>
              <a:rPr lang="en-US" dirty="0"/>
              <a:t>Plot showing Loan amount by verification status.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35A4A-B2F5-4A17-B6D2-AD05E0E5291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18" y="1810325"/>
            <a:ext cx="10815781" cy="49137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9628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FA8D-FF9D-49EA-AA8B-970AC0BD3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460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6BD4E-3825-4EC3-8F50-C7A6A9148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1059728"/>
            <a:ext cx="11841018" cy="5682815"/>
          </a:xfrm>
        </p:spPr>
        <p:txBody>
          <a:bodyPr/>
          <a:lstStyle/>
          <a:p>
            <a:pPr lvl="0"/>
            <a:r>
              <a:rPr lang="en-US" dirty="0"/>
              <a:t>Plot showing the issue date in year and month of the loan amount.</a:t>
            </a:r>
          </a:p>
          <a:p>
            <a:pPr lvl="0"/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113B04-7B53-426F-B6DF-4C74534A8C8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560945"/>
            <a:ext cx="5587423" cy="518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AC3DF1-B977-4C5A-9B09-8FDCCAD2531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950" y="1671782"/>
            <a:ext cx="5791200" cy="48210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8274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2087B-D9D5-4C1B-A280-C4A49A856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853"/>
            <a:ext cx="10515600" cy="695312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B5C0C-3035-4913-A207-3E088758C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619" y="905165"/>
            <a:ext cx="11674762" cy="4699504"/>
          </a:xfrm>
        </p:spPr>
        <p:txBody>
          <a:bodyPr/>
          <a:lstStyle/>
          <a:p>
            <a:r>
              <a:rPr lang="en-US" sz="2400" dirty="0"/>
              <a:t>Left graph showing loan amount by months.</a:t>
            </a:r>
          </a:p>
          <a:p>
            <a:r>
              <a:rPr lang="en-US" sz="2400" dirty="0"/>
              <a:t>Right graph showing loan amount by months and grade.</a:t>
            </a:r>
            <a:endParaRPr lang="en-IN" sz="2400" dirty="0"/>
          </a:p>
          <a:p>
            <a:endParaRPr lang="en-US" sz="2400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B6F58-B4F6-45AE-A928-01031841810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19" y="1876787"/>
            <a:ext cx="5837382" cy="469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411CEC-016B-42EF-A1F1-CC12066196F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964" y="1876787"/>
            <a:ext cx="5643417" cy="48934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86726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83130-6D8C-4F01-9C8F-B342421F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46" y="321108"/>
            <a:ext cx="10515600" cy="844839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9CCB3-5429-4910-9FD6-ECF91AD7D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873" y="1569893"/>
            <a:ext cx="5036127" cy="4966999"/>
          </a:xfrm>
        </p:spPr>
        <p:txBody>
          <a:bodyPr/>
          <a:lstStyle/>
          <a:p>
            <a:r>
              <a:rPr lang="en-US" sz="2400" dirty="0"/>
              <a:t>Plot showing distribution of length of employment in years for the issued loans.</a:t>
            </a:r>
            <a:endParaRPr lang="en-IN" sz="2400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B8A71F-90FD-4277-B198-185A4EA42E3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909" y="2687965"/>
            <a:ext cx="5283200" cy="3994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29C91A-A68C-4E0F-9295-90C6BAB090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15" t="42693" r="27652" b="26465"/>
          <a:stretch/>
        </p:blipFill>
        <p:spPr>
          <a:xfrm>
            <a:off x="265546" y="2863273"/>
            <a:ext cx="5747327" cy="399472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4BD82F-91CA-456F-A42E-97B9379EA8D4}"/>
              </a:ext>
            </a:extLst>
          </p:cNvPr>
          <p:cNvSpPr/>
          <p:nvPr/>
        </p:nvSpPr>
        <p:spPr>
          <a:xfrm>
            <a:off x="551873" y="161182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Plot showing Loan Amount by Months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370213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557BF-A2B2-49C5-926E-3AF9FA59F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Processing: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6923E-A10B-4EC2-8132-BD1980917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Different ways to convert categorical variables to numbers-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b="1" dirty="0"/>
              <a:t>Dummy Variable </a:t>
            </a:r>
          </a:p>
          <a:p>
            <a:pPr marL="0" indent="0">
              <a:buNone/>
            </a:pPr>
            <a:endParaRPr lang="en-IN" b="1" dirty="0"/>
          </a:p>
          <a:p>
            <a:r>
              <a:rPr lang="en-IN" b="1" dirty="0"/>
              <a:t>Label Encoding 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b="1" dirty="0"/>
              <a:t>Manual Encoding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6526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E762C-CA13-4311-8B87-3A8398F25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9999"/>
          </a:xfrm>
        </p:spPr>
        <p:txBody>
          <a:bodyPr/>
          <a:lstStyle/>
          <a:p>
            <a:r>
              <a:rPr lang="en-US" b="1" dirty="0"/>
              <a:t>Data Processing: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7FA68-5652-4A9A-B2BC-A37CA61B9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708" y="738909"/>
            <a:ext cx="10515600" cy="4642428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  </a:t>
            </a:r>
            <a:r>
              <a:rPr lang="en-IN" sz="2400" dirty="0"/>
              <a:t>Manual Encoding-  </a:t>
            </a:r>
          </a:p>
          <a:p>
            <a:r>
              <a:rPr lang="en-IN" sz="2400" dirty="0"/>
              <a:t>   just like employee length, we performed manual encoding or other variables like the term, initial status, verification status, home ownership and grade.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987B7E-554C-4046-955D-B5E581D07AE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237" y="2032000"/>
            <a:ext cx="8515927" cy="46424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027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97A18-70DF-4124-A1FF-622E775E9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05E7C-3485-4FE9-A1FF-399C4FC45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b="1" dirty="0"/>
              <a:t>Data Partition-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Data is divided on ‘</a:t>
            </a:r>
            <a:r>
              <a:rPr lang="en-US" sz="2400" dirty="0" err="1"/>
              <a:t>issue_d</a:t>
            </a:r>
            <a:r>
              <a:rPr lang="en-US" sz="2400" dirty="0"/>
              <a:t>’ variable.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Records from </a:t>
            </a:r>
            <a:r>
              <a:rPr lang="en-US" sz="2400" b="1" dirty="0"/>
              <a:t>June-2007 to May-2015</a:t>
            </a:r>
            <a:r>
              <a:rPr lang="en-US" sz="2400" dirty="0"/>
              <a:t> in Training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Records from </a:t>
            </a:r>
            <a:r>
              <a:rPr lang="en-US" sz="2400" b="1" dirty="0"/>
              <a:t>June-2015 to Dec-2015</a:t>
            </a:r>
            <a:r>
              <a:rPr lang="en-US" sz="2400" dirty="0"/>
              <a:t> in Testing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Followed by dropping the irrelevant columns such as ‘</a:t>
            </a:r>
            <a:r>
              <a:rPr lang="en-US" sz="2400" dirty="0" err="1"/>
              <a:t>issue_d</a:t>
            </a:r>
            <a:r>
              <a:rPr lang="en-US" sz="2400" dirty="0"/>
              <a:t>’, ‘</a:t>
            </a:r>
            <a:r>
              <a:rPr lang="en-US" sz="2400" dirty="0" err="1"/>
              <a:t>str_split</a:t>
            </a:r>
            <a:r>
              <a:rPr lang="en-US" sz="2400" dirty="0"/>
              <a:t>’, ‘m’ and ‘y’, we are left with 36 variables.</a:t>
            </a:r>
            <a:endParaRPr lang="en-IN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598978,36 is the shape of Train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256991,36 is the shape of Test data.</a:t>
            </a:r>
          </a:p>
          <a:p>
            <a:r>
              <a:rPr lang="en-US" sz="2400" b="1" dirty="0"/>
              <a:t>Feature Scaling-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9251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D5880-7240-4CA0-A624-E433C96E5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7"/>
            <a:ext cx="10515600" cy="881784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0CE1F-6A2F-4567-B39B-D9B8F66CD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5309"/>
            <a:ext cx="10515600" cy="5059363"/>
          </a:xfrm>
        </p:spPr>
        <p:txBody>
          <a:bodyPr/>
          <a:lstStyle/>
          <a:p>
            <a:r>
              <a:rPr lang="en-IN" sz="2400" dirty="0"/>
              <a:t>LOGISTIC REGRESSION-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1EAB62-8608-43B5-9B73-62EA089865D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621" y="1595148"/>
            <a:ext cx="6742544" cy="50593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328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E1822-F3FE-42D6-A919-E5599DE94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9090"/>
            <a:ext cx="9144000" cy="1362219"/>
          </a:xfrm>
        </p:spPr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99C8F-B2B0-4A64-A887-4D7A2C707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92218"/>
            <a:ext cx="9144000" cy="2865582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 main objective is to predict the probability of default, whether the customer will default the loan or not by using the past data.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That means, given a set of new predictor variables, we need to predict the target variable as 1 -&gt; Defaulter or 0 -&gt; Non-Defaulter.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/>
              <a:t>Dataset Description: </a:t>
            </a:r>
            <a:r>
              <a:rPr lang="en-US" dirty="0"/>
              <a:t>Contains 855969 rows and 73 columns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82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9DE16-E2BF-4DBC-A913-CB860CC50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7893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46FB-61A9-48BB-A96E-837E01E09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3018"/>
            <a:ext cx="10515600" cy="5003945"/>
          </a:xfrm>
        </p:spPr>
        <p:txBody>
          <a:bodyPr/>
          <a:lstStyle/>
          <a:p>
            <a:r>
              <a:rPr lang="en-IN" sz="2400" dirty="0"/>
              <a:t>TUNING THE MODEL-</a:t>
            </a:r>
          </a:p>
          <a:p>
            <a:pPr marL="0" indent="0">
              <a:buNone/>
            </a:pPr>
            <a:r>
              <a:rPr lang="en-US" sz="2400" dirty="0"/>
              <a:t>Adjusting the threshold level of the probabilities to 0.60: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213BCE-42D6-42AA-85EB-A1633337D5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618" y="1980911"/>
            <a:ext cx="7102764" cy="47801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2955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0D12-2B16-4F6B-941B-4997ADAA6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3238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53D9A-A049-4271-B086-5BD55E6F8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8364"/>
            <a:ext cx="10515600" cy="5068598"/>
          </a:xfrm>
        </p:spPr>
        <p:txBody>
          <a:bodyPr/>
          <a:lstStyle/>
          <a:p>
            <a:r>
              <a:rPr lang="en-IN" sz="2400" dirty="0"/>
              <a:t>Using CROSS VALIDATION-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8AE385-3A63-45EF-A1D6-4139282391D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73" y="1491382"/>
            <a:ext cx="6317672" cy="52142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9476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76C3E-2EAF-4D71-9B4F-31FB5818F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0947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C736D-5853-493F-AAEE-376A72935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5273674"/>
          </a:xfrm>
        </p:spPr>
        <p:txBody>
          <a:bodyPr/>
          <a:lstStyle/>
          <a:p>
            <a:r>
              <a:rPr lang="en-IN" sz="2400" dirty="0"/>
              <a:t>DECISION TREE CLASSIFICATION-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1D8BB-5B4F-42D8-9894-4EB90DE7439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182" y="1588655"/>
            <a:ext cx="6354617" cy="5070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375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1430D-5421-4FBB-A6F7-3584F47F4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9419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D6622-239C-4D86-A0D3-055E39BE6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6146"/>
            <a:ext cx="10515600" cy="4920818"/>
          </a:xfrm>
        </p:spPr>
        <p:txBody>
          <a:bodyPr/>
          <a:lstStyle/>
          <a:p>
            <a:r>
              <a:rPr lang="en-IN" sz="2400" dirty="0"/>
              <a:t>ARTIFICIAL NEURAL NETWORK(ANN)-</a:t>
            </a:r>
          </a:p>
          <a:p>
            <a:pPr marL="0" indent="0">
              <a:buNone/>
            </a:pPr>
            <a:r>
              <a:rPr lang="en-IN" sz="2400" dirty="0"/>
              <a:t>Deep Learning on Unbalanced Dataset.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5A07A9-32BC-4EAB-A1AB-8E6704A2F3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908" y="2167543"/>
            <a:ext cx="6216073" cy="46027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39916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5E8C2-203C-444D-B1A6-42066E531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934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8D589-EF13-4DB8-96D0-3DCB841EF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4472"/>
            <a:ext cx="10515600" cy="5606473"/>
          </a:xfrm>
        </p:spPr>
        <p:txBody>
          <a:bodyPr/>
          <a:lstStyle/>
          <a:p>
            <a:pPr marL="0" indent="0">
              <a:buNone/>
            </a:pPr>
            <a:r>
              <a:rPr lang="en-IN" sz="2400" dirty="0"/>
              <a:t>Deep Learning on Balanced Dataset using Smote Function.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4A6765-3337-4907-997C-2596DBB4005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19" y="1468582"/>
            <a:ext cx="6511636" cy="51723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7248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6743" y="275771"/>
            <a:ext cx="11800114" cy="6444343"/>
          </a:xfrm>
        </p:spPr>
        <p:txBody>
          <a:bodyPr/>
          <a:lstStyle/>
          <a:p>
            <a:pPr marL="0" indent="0" algn="ctr">
              <a:buNone/>
            </a:pPr>
            <a:r>
              <a:rPr lang="en-US" sz="4000" b="1" dirty="0"/>
              <a:t>Feature Selection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Creating another </a:t>
            </a:r>
            <a:r>
              <a:rPr lang="en-US" dirty="0" err="1"/>
              <a:t>dataframe</a:t>
            </a:r>
            <a:r>
              <a:rPr lang="en-US" dirty="0"/>
              <a:t> with new variables.</a:t>
            </a:r>
          </a:p>
          <a:p>
            <a:r>
              <a:rPr lang="en-US" dirty="0"/>
              <a:t>Previously we had 36 variables.</a:t>
            </a:r>
          </a:p>
          <a:p>
            <a:r>
              <a:rPr lang="en-US" dirty="0"/>
              <a:t>In new dataset we added total 41 variables.</a:t>
            </a:r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1236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4949-CAEF-4E1A-A0CB-7B527C54F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858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551A4-97D3-406D-ADD6-1FDA22088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3709"/>
            <a:ext cx="10515600" cy="5671127"/>
          </a:xfrm>
        </p:spPr>
        <p:txBody>
          <a:bodyPr/>
          <a:lstStyle/>
          <a:p>
            <a:r>
              <a:rPr lang="en-IN" sz="2400" dirty="0"/>
              <a:t>Logistic Regression on New Dataset.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2EBA26-EA4E-4559-95AE-5FAF5D1D4D4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0109" y="1524001"/>
            <a:ext cx="6299200" cy="51908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29934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E1320-BFF1-4071-A9F4-866DFDCB7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3239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ECA0C-A02E-4CAB-AFF7-E6D2AB9AD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2255"/>
            <a:ext cx="10515600" cy="4994708"/>
          </a:xfrm>
        </p:spPr>
        <p:txBody>
          <a:bodyPr/>
          <a:lstStyle/>
          <a:p>
            <a:r>
              <a:rPr lang="en-IN" sz="2400" dirty="0"/>
              <a:t>After Tuning the Model.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E99B44-86BB-4EF0-BA4A-13DADEFC670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255" y="1673773"/>
            <a:ext cx="6410036" cy="49947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57836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F2901-2787-4908-95BC-884E13927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934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C83C8-408C-453B-AD1A-B9F30F111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4472"/>
            <a:ext cx="10515600" cy="5661891"/>
          </a:xfrm>
        </p:spPr>
        <p:txBody>
          <a:bodyPr/>
          <a:lstStyle/>
          <a:p>
            <a:r>
              <a:rPr lang="en-IN" sz="2400" dirty="0"/>
              <a:t>Decision Tree Classification on New Dataset.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5CB1DC-58FB-496B-A510-62D530B0B7F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1927" y="1476547"/>
            <a:ext cx="6354618" cy="52198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8580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80CB-6515-4BE4-90DD-4FFEBAE0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392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40AC3-2D11-4AE3-8323-60B02C04C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8982"/>
            <a:ext cx="10515600" cy="5892800"/>
          </a:xfrm>
        </p:spPr>
        <p:txBody>
          <a:bodyPr/>
          <a:lstStyle/>
          <a:p>
            <a:r>
              <a:rPr lang="en-IN" sz="2400" dirty="0"/>
              <a:t>Gradient Boosting Classifier.</a:t>
            </a:r>
          </a:p>
          <a:p>
            <a:pPr marL="0" indent="0">
              <a:buNone/>
            </a:pPr>
            <a:r>
              <a:rPr lang="en-IN" dirty="0"/>
              <a:t>              BEFORE TUNING:                                          AFTER TUNING: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483D3E-FAAA-4EDB-AC5E-76621C1D67C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09" y="1657004"/>
            <a:ext cx="5611092" cy="5094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4541" t="28693" r="50853" b="8239"/>
          <a:stretch/>
        </p:blipFill>
        <p:spPr>
          <a:xfrm>
            <a:off x="5985165" y="1657004"/>
            <a:ext cx="5878944" cy="509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468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3DFE7-D8A4-46C6-977A-9451EFB66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Phase I – Data Extraction and Cleaning: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7F713-7198-4D5E-8138-3583D988B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400"/>
            <a:ext cx="10515600" cy="475456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Missing Value Analysis and Treatment –</a:t>
            </a:r>
          </a:p>
          <a:p>
            <a:r>
              <a:rPr lang="en-US" sz="2400" dirty="0"/>
              <a:t>Using heatmap we could visualize that our dataset contains a lot of missing values.</a:t>
            </a: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3FA9C4-3610-485A-A0A2-85F940267D6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2"/>
          <a:stretch/>
        </p:blipFill>
        <p:spPr bwMode="auto">
          <a:xfrm>
            <a:off x="295564" y="2604655"/>
            <a:ext cx="10871200" cy="41378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61910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4904D-D357-4469-A894-58827BEC8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393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0270F-9559-4BA3-8E18-E17926F75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2182"/>
            <a:ext cx="10515600" cy="5652654"/>
          </a:xfrm>
        </p:spPr>
        <p:txBody>
          <a:bodyPr/>
          <a:lstStyle/>
          <a:p>
            <a:r>
              <a:rPr lang="en-IN" sz="2400" dirty="0"/>
              <a:t>ANN on the New Dataset. (On Unbalanced Data)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9F521B-088F-4D7D-867F-348CDDB16FA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545" y="1527924"/>
            <a:ext cx="6687128" cy="51961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91608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FE78F-C657-4A44-80D9-B5747B5CC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858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FE661-3006-4037-8087-57C5EF98F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491" y="1154545"/>
            <a:ext cx="10670309" cy="5541819"/>
          </a:xfrm>
        </p:spPr>
        <p:txBody>
          <a:bodyPr/>
          <a:lstStyle/>
          <a:p>
            <a:r>
              <a:rPr lang="en-IN" sz="2400" dirty="0"/>
              <a:t>ANN on the New Dataset. (On Balanced Data)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557C10-86B3-48EE-955E-032A21B1D07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056" y="1514764"/>
            <a:ext cx="6696362" cy="518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4304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30413-B148-43BB-BF8D-3400B81E1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087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Final Model: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AD95B-5D2A-40FD-A2AA-F276C99E9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886691"/>
            <a:ext cx="11804072" cy="597130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Gradient Boosting Classifier. (With Tuning)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541" t="28693" r="50853" b="8239"/>
          <a:stretch/>
        </p:blipFill>
        <p:spPr>
          <a:xfrm>
            <a:off x="519546" y="1537566"/>
            <a:ext cx="6744854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426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365125"/>
            <a:ext cx="11201400" cy="743239"/>
          </a:xfrm>
        </p:spPr>
        <p:txBody>
          <a:bodyPr/>
          <a:lstStyle/>
          <a:p>
            <a:r>
              <a:rPr lang="en-US" b="1" dirty="0"/>
              <a:t>Final Prediction: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08364"/>
            <a:ext cx="11887200" cy="5541818"/>
          </a:xfrm>
        </p:spPr>
        <p:txBody>
          <a:bodyPr/>
          <a:lstStyle/>
          <a:p>
            <a:r>
              <a:rPr lang="en-US" dirty="0"/>
              <a:t>After comparing various models, the gradient boosting classifier (with tuning) is the best model so far.</a:t>
            </a:r>
          </a:p>
          <a:p>
            <a:r>
              <a:rPr lang="en-US" dirty="0"/>
              <a:t>Prediction on the whole dataset.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6139" t="22254" r="10175" b="38740"/>
          <a:stretch/>
        </p:blipFill>
        <p:spPr>
          <a:xfrm>
            <a:off x="406401" y="2655783"/>
            <a:ext cx="10813142" cy="39943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158515" y="2863932"/>
            <a:ext cx="2061028" cy="39940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9839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143" y="365125"/>
            <a:ext cx="10700657" cy="65087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Conclusion: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971" y="1016000"/>
            <a:ext cx="10874829" cy="5675086"/>
          </a:xfrm>
        </p:spPr>
        <p:txBody>
          <a:bodyPr/>
          <a:lstStyle/>
          <a:p>
            <a:r>
              <a:rPr lang="en-US" dirty="0"/>
              <a:t>The results of Neural Network and Gradient Boosting were the best among all.</a:t>
            </a:r>
          </a:p>
          <a:p>
            <a:r>
              <a:rPr lang="en-US" dirty="0"/>
              <a:t>If you want low type 1 error, use Neural Network.</a:t>
            </a:r>
          </a:p>
          <a:p>
            <a:r>
              <a:rPr lang="en-US" dirty="0"/>
              <a:t>If you want low type 2 error, use Gradient Boosting.</a:t>
            </a:r>
          </a:p>
          <a:p>
            <a:r>
              <a:rPr lang="en-US" dirty="0"/>
              <a:t>Type 2 error are actual losses for the company and type 1 error are </a:t>
            </a:r>
            <a:r>
              <a:rPr lang="en-US"/>
              <a:t>failed profit.</a:t>
            </a:r>
            <a:endParaRPr lang="en-US" dirty="0"/>
          </a:p>
          <a:p>
            <a:r>
              <a:rPr lang="en-US" dirty="0"/>
              <a:t>As type 2 error is dangerous in our case, we preferred using Gradient Boosting.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2040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90057"/>
            <a:ext cx="10515600" cy="40869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7131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36B6-C93F-4AFF-9A35-7F4C3514C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Phase I – Data Extraction and Cleaning: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1A2AA-8CE4-4A35-AC4F-93CC7B7A5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109"/>
            <a:ext cx="10515600" cy="4726854"/>
          </a:xfrm>
        </p:spPr>
        <p:txBody>
          <a:bodyPr/>
          <a:lstStyle/>
          <a:p>
            <a:r>
              <a:rPr lang="en-IN" sz="2400" dirty="0"/>
              <a:t>After dropping the columns we can visualize our dataset much better with total 52 variables left by setting a threshold of 50%.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64E7E6-8414-4287-9413-4087849E803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61"/>
          <a:stretch/>
        </p:blipFill>
        <p:spPr bwMode="auto">
          <a:xfrm>
            <a:off x="692728" y="2225965"/>
            <a:ext cx="9947564" cy="44611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6412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C62BC-AEEC-493E-BFB7-CE77C40BF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0947"/>
          </a:xfrm>
        </p:spPr>
        <p:txBody>
          <a:bodyPr/>
          <a:lstStyle/>
          <a:p>
            <a:r>
              <a:rPr lang="en-US" b="1" dirty="0"/>
              <a:t>Phase I – Data Extraction and Cleaning: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9DA57-153E-4E7A-BEFE-00F77D442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382" y="1253331"/>
            <a:ext cx="10515600" cy="4351338"/>
          </a:xfrm>
        </p:spPr>
        <p:txBody>
          <a:bodyPr/>
          <a:lstStyle/>
          <a:p>
            <a:r>
              <a:rPr lang="en-US" sz="2400" dirty="0"/>
              <a:t>Also the dataset does not consists any duplicate records.</a:t>
            </a:r>
          </a:p>
          <a:p>
            <a:r>
              <a:rPr lang="en-US" sz="2400" dirty="0"/>
              <a:t>Then all the irrelevant variables are dropped with proper reasoning and we’re left with 36 variables.</a:t>
            </a:r>
          </a:p>
          <a:p>
            <a:r>
              <a:rPr lang="en-US" sz="2400" dirty="0"/>
              <a:t>The following heat map visualizes the dataset after treating the remaining missing values with mean and mode.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76A3AD-FCAD-4770-924D-3BE1094B123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66"/>
          <a:stretch/>
        </p:blipFill>
        <p:spPr bwMode="auto">
          <a:xfrm>
            <a:off x="1006764" y="3168073"/>
            <a:ext cx="9882909" cy="35118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262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C8F81-E0AF-4D76-9244-1E2B055B8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58"/>
            <a:ext cx="10515600" cy="58694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 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997B4-5F8A-4453-B1CE-8E660197E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73" y="914400"/>
            <a:ext cx="11841018" cy="5855855"/>
          </a:xfrm>
        </p:spPr>
        <p:txBody>
          <a:bodyPr/>
          <a:lstStyle/>
          <a:p>
            <a:r>
              <a:rPr lang="en-IN" sz="2400" dirty="0"/>
              <a:t>No outlier Treatment.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2B9EC0-06FE-442E-A7F7-41C0DED54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31" y="1348509"/>
            <a:ext cx="5106951" cy="50476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D6E513-5495-44DD-8F42-DEC5BE5814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27" t="14950" r="20454" b="13401"/>
          <a:stretch/>
        </p:blipFill>
        <p:spPr>
          <a:xfrm>
            <a:off x="5929746" y="1501343"/>
            <a:ext cx="5948218" cy="489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35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5B28-C875-4192-9155-9BFAC0580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82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125965-9F36-4B2B-9E0B-E0566EBE7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022" t="12172" r="23608" b="3771"/>
          <a:stretch/>
        </p:blipFill>
        <p:spPr>
          <a:xfrm>
            <a:off x="838200" y="1052946"/>
            <a:ext cx="4962236" cy="54399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DE00E7-6821-445F-B55F-634BE2C7D1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51" t="17643" r="24128" b="8688"/>
          <a:stretch/>
        </p:blipFill>
        <p:spPr>
          <a:xfrm>
            <a:off x="6243782" y="1052946"/>
            <a:ext cx="5255491" cy="543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70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A1EDE-6A3D-4753-9E66-004F5D029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9493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9EA29-9B6F-43FA-99F7-F7E18077E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692" y="1348508"/>
            <a:ext cx="5867402" cy="48284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Plot showing the count of the Default </a:t>
            </a:r>
          </a:p>
          <a:p>
            <a:pPr marL="0" indent="0">
              <a:buNone/>
            </a:pPr>
            <a:r>
              <a:rPr lang="en-US" sz="2400" dirty="0"/>
              <a:t>customers and Non-default customers in ‘</a:t>
            </a:r>
            <a:r>
              <a:rPr lang="en-US" sz="2400" b="1" dirty="0" err="1"/>
              <a:t>default_ind</a:t>
            </a:r>
            <a:r>
              <a:rPr lang="en-US" sz="2400" dirty="0"/>
              <a:t>’ variable.</a:t>
            </a: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2A5998-E81F-45B8-BBCD-C3BDAE31AE7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2" y="2521527"/>
            <a:ext cx="5394037" cy="4119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507E71-16FB-4E93-8A1F-FCD42EA010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27" t="42020" r="51875" b="37104"/>
          <a:stretch/>
        </p:blipFill>
        <p:spPr>
          <a:xfrm>
            <a:off x="5929746" y="2987087"/>
            <a:ext cx="5257800" cy="33828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05EAA37-8F3C-42C7-8CFE-27420B97CE98}"/>
              </a:ext>
            </a:extLst>
          </p:cNvPr>
          <p:cNvSpPr/>
          <p:nvPr/>
        </p:nvSpPr>
        <p:spPr>
          <a:xfrm>
            <a:off x="6816891" y="1348508"/>
            <a:ext cx="49964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/>
              <a:t>Number of columns distributed by Data Types</a:t>
            </a:r>
          </a:p>
        </p:txBody>
      </p:sp>
    </p:spTree>
    <p:extLst>
      <p:ext uri="{BB962C8B-B14F-4D97-AF65-F5344CB8AC3E}">
        <p14:creationId xmlns:p14="http://schemas.microsoft.com/office/powerpoint/2010/main" val="204822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BDAE2-C188-4A1F-8BCE-95AAB7FC9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D943E-AE4E-47E5-BB63-77B1298A2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400"/>
            <a:ext cx="10515600" cy="5435600"/>
          </a:xfrm>
        </p:spPr>
        <p:txBody>
          <a:bodyPr/>
          <a:lstStyle/>
          <a:p>
            <a:r>
              <a:rPr lang="en-US" dirty="0"/>
              <a:t>Plot showing the distribution of ‘term’ variable.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380B0A-DFFD-4616-89EC-37F9E0967C6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36" y="1865745"/>
            <a:ext cx="9023928" cy="47567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965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452</TotalTime>
  <Words>773</Words>
  <Application>Microsoft Office PowerPoint</Application>
  <PresentationFormat>Widescreen</PresentationFormat>
  <Paragraphs>114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PowerPoint Presentation</vt:lpstr>
      <vt:lpstr>Objective</vt:lpstr>
      <vt:lpstr>Phase I – Data Extraction and Cleaning:</vt:lpstr>
      <vt:lpstr>Phase I – Data Extraction and Cleaning:</vt:lpstr>
      <vt:lpstr>Phase I – Data Extraction and Cleaning:</vt:lpstr>
      <vt:lpstr> 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Data Processing:</vt:lpstr>
      <vt:lpstr>Data Processing: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PowerPoint Presentation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Final Model:</vt:lpstr>
      <vt:lpstr>Final Prediction:</vt:lpstr>
      <vt:lpstr>Conclusion: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Objective:</dc:title>
  <dc:creator>devdatta supnekar</dc:creator>
  <cp:lastModifiedBy>devdatta supnekar</cp:lastModifiedBy>
  <cp:revision>37</cp:revision>
  <dcterms:created xsi:type="dcterms:W3CDTF">2019-06-27T10:19:15Z</dcterms:created>
  <dcterms:modified xsi:type="dcterms:W3CDTF">2019-06-28T08:06:08Z</dcterms:modified>
</cp:coreProperties>
</file>

<file path=docProps/thumbnail.jpeg>
</file>